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68" userDrawn="1">
          <p15:clr>
            <a:srgbClr val="A4A3A4"/>
          </p15:clr>
        </p15:guide>
        <p15:guide id="3" pos="4732" userDrawn="1">
          <p15:clr>
            <a:srgbClr val="A4A3A4"/>
          </p15:clr>
        </p15:guide>
        <p15:guide id="4" orient="horz" pos="1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6A4"/>
    <a:srgbClr val="1A4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36"/>
    <p:restoredTop sz="94638"/>
  </p:normalViewPr>
  <p:slideViewPr>
    <p:cSldViewPr snapToGrid="0" snapToObjects="1">
      <p:cViewPr>
        <p:scale>
          <a:sx n="130" d="100"/>
          <a:sy n="130" d="100"/>
        </p:scale>
        <p:origin x="4680" y="1712"/>
      </p:cViewPr>
      <p:guideLst>
        <p:guide orient="horz" pos="368"/>
        <p:guide pos="4732"/>
        <p:guide orient="horz" pos="1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FF0A4-4457-BB47-A6CA-8C2F64AD6251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197AF-35A3-9644-BB05-0AB989678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NZ" sz="1000" dirty="0"/>
              <a:t>New Zealand is a stable place</a:t>
            </a:r>
            <a:r>
              <a:rPr lang="en-NZ" sz="1000" baseline="0" dirty="0"/>
              <a:t> to invest and do business.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 has a reputation for honesty. Transparency International’s 2017 Corruption Perception Index ranks our public sectors the least corrupt on the planet.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 takes a tough stance on money laundering with legislation that puts obligations on its financial institutions and casinos to detect and deter money laundering and terrorism financing.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 boasts sound macroeconomic foundations and is among the top 10 rated sovereigns in the world.</a:t>
            </a:r>
          </a:p>
          <a:p>
            <a:endParaRPr lang="en-NZ" sz="1000" baseline="0" dirty="0"/>
          </a:p>
          <a:p>
            <a:r>
              <a:rPr lang="en-NZ" sz="1000" baseline="0" dirty="0"/>
              <a:t>New Zealand’s low net debt to gross domestic product (GDP), low sovereign risk and independently managed inflation rate are bedrocks of stability. This solid foundation </a:t>
            </a:r>
            <a:r>
              <a:rPr lang="en-NZ" sz="1000" baseline="0" dirty="0" err="1"/>
              <a:t>instills</a:t>
            </a:r>
            <a:r>
              <a:rPr lang="en-NZ" sz="1000" baseline="0" dirty="0"/>
              <a:t> investor confidence and gives New Zealand the ability to bounce back from crises, both economic and physical.</a:t>
            </a:r>
          </a:p>
          <a:p>
            <a:endParaRPr lang="en-NZ" sz="1000" baseline="0" dirty="0"/>
          </a:p>
          <a:p>
            <a:r>
              <a:rPr lang="en-NZ" sz="1000" baseline="0" dirty="0"/>
              <a:t>Our nation weathered the storm of the global financial crisis (GFC) and came through in remarkable shape.</a:t>
            </a:r>
            <a:endParaRPr lang="en-NZ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F714FE-31A6-1C49-A0E0-14B6D3E779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024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91ED-8D3A-1348-9EC5-DE50665612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FAF40-694D-9647-9BC0-BECAA6EDB8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4F899-0B25-C842-B3F0-FF05E5C4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E6C09-3E7E-5F4E-ABDF-6F291160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BE2C2-0A22-AF49-86B9-C50BC3979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2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2EF4F-C7BD-944A-B738-1DED2278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875507-08B6-9A4D-AA1A-3BD7BCF8D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9FC1F-ECDE-9040-AD64-ABB519A08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EB079-EF11-ED44-A2D1-6FE49D6BC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A9E9B-9E31-E94A-A777-BBBE366E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9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10E13A-2528-CE43-92A4-6DA4B60A7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76641-5DD5-F349-A38D-9B6441A12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92851-69EC-3F4E-B7C1-F5DC95B2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8637-AB45-4948-BF0E-0844A416A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8BB7D-FC70-4645-8F11-3B21231D4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1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702B-7880-B74D-9399-90273EB81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5C28-67B8-E140-846A-B5FE7962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7527D-AE4F-4340-9CA6-B56AA31AF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D93C5-6861-1D44-B0A0-F3A41915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C73BC-67C2-024E-B848-B4A2429D2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4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1997-7122-994E-AA8B-763D6C455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E2A36-28E2-9845-B615-D88FD615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73329-60D8-B84B-B555-899197C59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75B68-1154-3849-AB0A-91A8E031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EE825-7C41-EA41-A59A-A86068A3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7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A17C-4277-4948-9275-5C84280AE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813BC-A45B-A346-91F9-0AEB8EEDE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CBB1A-C110-7849-A86B-5CDF3B8E8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3A895-D8BF-344D-8F66-018FB3F70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04ACD-1A74-A34F-98AA-E795EACB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D13167-C075-7D40-8F6A-686ACDB6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0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FFCC-D0E6-AD4B-8E47-F8EEB2592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52BEF-E063-0F4D-92A7-5F0D95C4E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79732-CAAF-9C40-8C73-2A7E4633E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B82D-4DD9-C642-A7CA-792A15FAB0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206A11-A1E8-0641-89BF-EF22E9F77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A6BD72-1C9D-774F-880C-E81D70A4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82D630-8DC8-5E43-AB29-7F7466D8F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E88EE-B638-8548-BFC2-E0040994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5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37D4-69C3-F649-9A20-FD9BE0B0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E5FAF-ED0F-934F-AC6A-5686D87EE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110702-C4E7-1E41-9FF5-885235D74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A71E7-51CF-2446-A8D8-1CE534C6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0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A527FB-FF6B-F84D-B034-90559653D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BD56DD-E63D-6B45-9166-54AD00784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96C4F-66D3-BD4E-AA83-1DBA67F6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8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8FBCF-0F26-2C4C-9354-DBE582779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64196-847B-7747-AE64-3B696DCD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CD92B-1A5A-2747-B151-DFC594810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D14AB-D0F2-5840-92D6-257670CE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80A59-4661-1B46-B334-4F80E956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9192D-05BE-9048-AB51-1B20B1F09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8D01B-6A00-EB4C-9E55-E059E581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228522-6B6B-8E46-9A3B-A0FB165B7E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83937E-83DD-8B46-8B48-70A18E04F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D53FA-DB16-284F-A161-1AD5C3F0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053E6-369B-934F-BBCB-45444744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AE56-D1EE-A44E-BE8A-29DE0810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1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A42B1C-0318-A346-9033-31D9ABC6A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AC15A-BC12-8B40-B681-84901E695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58484-38FE-5242-873B-6B6E2B28A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9B5BC-6873-8E4A-940D-3F601E631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8FACC-8018-4345-8BA0-6950A5791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6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>
            <a:extLst>
              <a:ext uri="{FF2B5EF4-FFF2-40B4-BE49-F238E27FC236}">
                <a16:creationId xmlns:a16="http://schemas.microsoft.com/office/drawing/2014/main" id="{45AF4241-8BE2-FE45-A8AB-A356EE1C87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6452"/>
            <a:ext cx="12192001" cy="6858001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896478" y="6453"/>
            <a:ext cx="4442694" cy="6858000"/>
          </a:xfrm>
          <a:prstGeom prst="rect">
            <a:avLst/>
          </a:prstGeom>
          <a:solidFill>
            <a:schemeClr val="tx1">
              <a:alpha val="72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ln>
                <a:solidFill>
                  <a:schemeClr val="bg1">
                    <a:lumMod val="65000"/>
                  </a:schemeClr>
                </a:solidFill>
              </a:ln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35767" y="1781743"/>
            <a:ext cx="4021763" cy="13849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492485"/>
            <a:r>
              <a:rPr lang="en-NZ" dirty="0">
                <a:solidFill>
                  <a:schemeClr val="bg1"/>
                </a:solidFill>
                <a:latin typeface="Gotham Medium" pitchFamily="2" charset="0"/>
                <a:cs typeface="Gotham Medium" pitchFamily="2" charset="0"/>
              </a:rPr>
              <a:t>We've always looked beyond our shores for new challenges. That means New Zealand businesses are born global from day one. </a:t>
            </a:r>
          </a:p>
        </p:txBody>
      </p:sp>
      <p:sp>
        <p:nvSpPr>
          <p:cNvPr id="14" name="Rectangle 13"/>
          <p:cNvSpPr/>
          <p:nvPr/>
        </p:nvSpPr>
        <p:spPr>
          <a:xfrm>
            <a:off x="720000" y="346300"/>
            <a:ext cx="6176478" cy="12824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R="3080">
              <a:lnSpc>
                <a:spcPts val="5000"/>
              </a:lnSpc>
            </a:pPr>
            <a:r>
              <a:rPr lang="en-US" sz="4800" b="1" dirty="0">
                <a:solidFill>
                  <a:srgbClr val="0A56A4"/>
                </a:solidFill>
                <a:latin typeface="Gotham Ultra" pitchFamily="2" charset="0"/>
                <a:cs typeface="Gotham Ultra" pitchFamily="2" charset="0"/>
              </a:rPr>
              <a:t>GLOBAL</a:t>
            </a:r>
          </a:p>
          <a:p>
            <a:pPr marR="3080">
              <a:lnSpc>
                <a:spcPts val="5000"/>
              </a:lnSpc>
            </a:pPr>
            <a:r>
              <a:rPr lang="en-US" sz="4800" b="1" dirty="0">
                <a:solidFill>
                  <a:srgbClr val="0A56A4"/>
                </a:solidFill>
                <a:latin typeface="Gotham Ultra" pitchFamily="2" charset="0"/>
                <a:cs typeface="Gotham Ultra" pitchFamily="2" charset="0"/>
              </a:rPr>
              <a:t>SOLUTIONS</a:t>
            </a:r>
          </a:p>
        </p:txBody>
      </p:sp>
      <p:sp>
        <p:nvSpPr>
          <p:cNvPr id="32" name="object 12"/>
          <p:cNvSpPr txBox="1"/>
          <p:nvPr/>
        </p:nvSpPr>
        <p:spPr>
          <a:xfrm>
            <a:off x="7390995" y="6119505"/>
            <a:ext cx="3512357" cy="4924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R="3080"/>
            <a:r>
              <a:rPr lang="en-US" sz="800" i="1" dirty="0">
                <a:solidFill>
                  <a:srgbClr val="FFFFFF"/>
                </a:solidFill>
                <a:latin typeface="Arial"/>
                <a:cs typeface="Arial"/>
              </a:rPr>
              <a:t>1. So</a:t>
            </a:r>
            <a:r>
              <a:rPr lang="en-NZ" sz="800" i="1" dirty="0" err="1">
                <a:solidFill>
                  <a:srgbClr val="FFFFFF"/>
                </a:solidFill>
                <a:latin typeface="Arial"/>
                <a:cs typeface="Arial"/>
              </a:rPr>
              <a:t>urce</a:t>
            </a:r>
            <a:r>
              <a:rPr lang="en-NZ" sz="800" i="1" dirty="0">
                <a:solidFill>
                  <a:srgbClr val="FFFFFF"/>
                </a:solidFill>
                <a:latin typeface="Arial"/>
                <a:cs typeface="Arial"/>
              </a:rPr>
              <a:t>: TIN Report 2017, New Zealand Technology Industry Analysis </a:t>
            </a:r>
            <a:endParaRPr lang="en-NZ" sz="800" dirty="0">
              <a:latin typeface="Arial"/>
              <a:cs typeface="Arial"/>
            </a:endParaRPr>
          </a:p>
          <a:p>
            <a:pPr marL="120650" marR="3080" indent="-120650"/>
            <a:r>
              <a:rPr lang="en-US" sz="800" i="1" dirty="0">
                <a:solidFill>
                  <a:srgbClr val="FFFFFF"/>
                </a:solidFill>
                <a:latin typeface="Arial"/>
                <a:cs typeface="Arial"/>
              </a:rPr>
              <a:t>2. </a:t>
            </a:r>
            <a:r>
              <a:rPr lang="en-NZ" sz="800" i="1" dirty="0">
                <a:solidFill>
                  <a:srgbClr val="FFFFFF"/>
                </a:solidFill>
                <a:latin typeface="Arial"/>
                <a:cs typeface="Arial"/>
              </a:rPr>
              <a:t>Source: Global Opportunity Index, Global Investors’ Growing Focus on Asia report, 2017</a:t>
            </a:r>
          </a:p>
          <a:p>
            <a:pPr marR="3080"/>
            <a:r>
              <a:rPr lang="en-NZ" sz="800" i="1" dirty="0">
                <a:solidFill>
                  <a:srgbClr val="FFFFFF"/>
                </a:solidFill>
                <a:latin typeface="Arial"/>
                <a:cs typeface="Arial"/>
              </a:rPr>
              <a:t>3. Source: Deloitte Asia Pacific Technology Index, 2017</a:t>
            </a:r>
            <a:endParaRPr sz="800" dirty="0">
              <a:latin typeface="Arial"/>
              <a:cs typeface="Arial"/>
            </a:endParaRP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284E70FF-BC8E-CC48-8455-379186F2C53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033" y="5541658"/>
            <a:ext cx="4179139" cy="598995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E0EE214D-B526-3445-B6C6-8E179B47CD1F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033" y="3858201"/>
            <a:ext cx="4179139" cy="59899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8C9BDA-8226-E843-8B2E-74E5EA133CC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60033" y="2174744"/>
            <a:ext cx="4179139" cy="59899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9617345-39B1-9E46-9259-4BCBD228B1D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4438" y="5035043"/>
            <a:ext cx="3151186" cy="6444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02C2CDF-FA46-274A-B09E-F3B4C44C419C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4438" y="3345649"/>
            <a:ext cx="3179973" cy="64440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2DCDA6B2-A6AA-B441-BEA2-95CFFFF4DC7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biLevel thresh="2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4438" y="1680791"/>
            <a:ext cx="3549600" cy="644616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43B7FEA-CDB9-EF41-9451-E5A2E586175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8584" y="5355353"/>
            <a:ext cx="1233685" cy="1412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90902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3281</TotalTime>
  <Words>221</Words>
  <Application>Microsoft Macintosh PowerPoint</Application>
  <PresentationFormat>Widescreen</PresentationFormat>
  <Paragraphs>18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Gotham Medium</vt:lpstr>
      <vt:lpstr>Gotham Ultra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Patton -AKL</dc:creator>
  <cp:lastModifiedBy>Neil Patton -AKL</cp:lastModifiedBy>
  <cp:revision>21</cp:revision>
  <dcterms:created xsi:type="dcterms:W3CDTF">2018-05-18T22:01:02Z</dcterms:created>
  <dcterms:modified xsi:type="dcterms:W3CDTF">2018-05-21T04:43:44Z</dcterms:modified>
</cp:coreProperties>
</file>