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6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2" orient="horz" pos="368" userDrawn="1">
          <p15:clr>
            <a:srgbClr val="A4A3A4"/>
          </p15:clr>
        </p15:guide>
        <p15:guide id="3" pos="4732" userDrawn="1">
          <p15:clr>
            <a:srgbClr val="A4A3A4"/>
          </p15:clr>
        </p15:guide>
        <p15:guide id="4" orient="horz" pos="1139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A56A4"/>
    <a:srgbClr val="1A468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4736"/>
    <p:restoredTop sz="94638"/>
  </p:normalViewPr>
  <p:slideViewPr>
    <p:cSldViewPr snapToGrid="0" snapToObjects="1">
      <p:cViewPr>
        <p:scale>
          <a:sx n="130" d="100"/>
          <a:sy n="130" d="100"/>
        </p:scale>
        <p:origin x="4680" y="1712"/>
      </p:cViewPr>
      <p:guideLst>
        <p:guide orient="horz" pos="368"/>
        <p:guide pos="4732"/>
        <p:guide orient="horz" pos="113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52FF0A4-4457-BB47-A6CA-8C2F64AD6251}" type="datetimeFigureOut">
              <a:rPr lang="en-US" smtClean="0"/>
              <a:t>5/21/18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6197AF-35A3-9644-BB05-0AB9896782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87250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NZ" sz="1000" dirty="0"/>
              <a:t>New Zealand is a stable place</a:t>
            </a:r>
            <a:r>
              <a:rPr lang="en-NZ" sz="1000" baseline="0" dirty="0"/>
              <a:t> to invest and do business.</a:t>
            </a:r>
          </a:p>
          <a:p>
            <a:endParaRPr lang="en-NZ" sz="1000" baseline="0" dirty="0"/>
          </a:p>
          <a:p>
            <a:r>
              <a:rPr lang="en-NZ" sz="1000" baseline="0" dirty="0"/>
              <a:t>New Zealand has a reputation for honesty. Transparency International’s 2017 Corruption Perception Index ranks our public sectors the least corrupt on the planet.</a:t>
            </a:r>
          </a:p>
          <a:p>
            <a:endParaRPr lang="en-NZ" sz="1000" baseline="0" dirty="0"/>
          </a:p>
          <a:p>
            <a:r>
              <a:rPr lang="en-NZ" sz="1000" baseline="0" dirty="0"/>
              <a:t>New Zealand takes a tough stance on money laundering with legislation that puts obligations on its financial institutions and casinos to detect and deter money laundering and terrorism financing.</a:t>
            </a:r>
          </a:p>
          <a:p>
            <a:endParaRPr lang="en-NZ" sz="1000" baseline="0" dirty="0"/>
          </a:p>
          <a:p>
            <a:r>
              <a:rPr lang="en-NZ" sz="1000" baseline="0" dirty="0"/>
              <a:t>New Zealand boasts sound macroeconomic foundations and is among the top 10 rated sovereigns in the world.</a:t>
            </a:r>
          </a:p>
          <a:p>
            <a:endParaRPr lang="en-NZ" sz="1000" baseline="0" dirty="0"/>
          </a:p>
          <a:p>
            <a:r>
              <a:rPr lang="en-NZ" sz="1000" baseline="0" dirty="0"/>
              <a:t>New Zealand’s low net debt to gross domestic product (GDP), low sovereign risk and independently managed inflation rate are bedrocks of stability. This solid foundation </a:t>
            </a:r>
            <a:r>
              <a:rPr lang="en-NZ" sz="1000" baseline="0" dirty="0" err="1"/>
              <a:t>instills</a:t>
            </a:r>
            <a:r>
              <a:rPr lang="en-NZ" sz="1000" baseline="0" dirty="0"/>
              <a:t> investor confidence and gives New Zealand the ability to bounce back from crises, both economic and physical.</a:t>
            </a:r>
          </a:p>
          <a:p>
            <a:endParaRPr lang="en-NZ" sz="1000" baseline="0" dirty="0"/>
          </a:p>
          <a:p>
            <a:r>
              <a:rPr lang="en-NZ" sz="1000" baseline="0" dirty="0"/>
              <a:t>Our nation weathered the storm of the global financial crisis (GFC) and came through in remarkable shape.</a:t>
            </a:r>
            <a:endParaRPr lang="en-NZ" sz="1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F714FE-31A6-1C49-A0E0-14B6D3E77932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12281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6091ED-8D3A-1348-9EC5-DE50665612A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4BFAF40-694D-9647-9BC0-BECAA6EDB89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4F4F899-0B25-C842-B3F0-FF05E5C49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D0F54A-26C2-B444-B74F-2302A4DFA6FF}" type="datetimeFigureOut">
              <a:rPr lang="en-US" smtClean="0"/>
              <a:t>5/21/18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65E6C09-3E7E-5F4E-ABDF-6F291160E5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32BE2C2-0A22-AF49-86B9-C50BC39794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CF4BB-062E-5347-9B3B-FA72FBF64E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94265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62EF4F-C7BD-944A-B738-1DED227880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9875507-08B6-9A4D-AA1A-3BD7BCF8DB4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89FC1F-ECDE-9040-AD64-ABB519A08D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D0F54A-26C2-B444-B74F-2302A4DFA6FF}" type="datetimeFigureOut">
              <a:rPr lang="en-US" smtClean="0"/>
              <a:t>5/21/18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A3EB079-EF11-ED44-A2D1-6FE49D6BC1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42A9E9B-9E31-E94A-A777-BBBE366EE2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CF4BB-062E-5347-9B3B-FA72FBF64E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26934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D10E13A-2528-CE43-92A4-6DA4B60A7B7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DF76641-5DD5-F349-A38D-9B6441A12EF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2592851-69EC-3F4E-B7C1-F5DC95B2A7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D0F54A-26C2-B444-B74F-2302A4DFA6FF}" type="datetimeFigureOut">
              <a:rPr lang="en-US" smtClean="0"/>
              <a:t>5/21/18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45E8637-AB45-4948-BF0E-0844A416A3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58BB7D-FC70-4645-8F11-3B21231D42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CF4BB-062E-5347-9B3B-FA72FBF64E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72183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9A702B-7880-B74D-9399-90273EB810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D0F5C28-67B8-E140-846A-B5FE7962929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C57527D-AE4F-4340-9CA6-B56AA31AF7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D0F54A-26C2-B444-B74F-2302A4DFA6FF}" type="datetimeFigureOut">
              <a:rPr lang="en-US" smtClean="0"/>
              <a:t>5/21/18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22D93C5-6861-1D44-B0A0-F3A4191553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F8C73BC-67C2-024E-B848-B4A2429D2E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CF4BB-062E-5347-9B3B-FA72FBF64E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38400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3C1997-7122-994E-AA8B-763D6C4559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D6E2A36-28E2-9845-B615-D88FD615462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1E73329-60D8-B84B-B555-899197C59B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D0F54A-26C2-B444-B74F-2302A4DFA6FF}" type="datetimeFigureOut">
              <a:rPr lang="en-US" smtClean="0"/>
              <a:t>5/21/18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1B75B68-1154-3849-AB0A-91A8E031C5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8FEE825-7C41-EA41-A59A-A86068A3FE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CF4BB-062E-5347-9B3B-FA72FBF64E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69746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6BA17C-4277-4948-9275-5C84280AE5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AE813BC-A45B-A346-91F9-0AEB8EEDED2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D5CBB1A-C110-7849-A86B-5CDF3B8E823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E3A895-D8BF-344D-8F66-018FB3F70A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D0F54A-26C2-B444-B74F-2302A4DFA6FF}" type="datetimeFigureOut">
              <a:rPr lang="en-US" smtClean="0"/>
              <a:t>5/21/18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1A04ACD-1A74-A34F-98AA-E795EACB15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ED13167-C075-7D40-8F6A-686ACDB69B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CF4BB-062E-5347-9B3B-FA72FBF64E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63015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DAFFCC-D0E6-AD4B-8E47-F8EEB25926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A552BEF-E063-0F4D-92A7-5F0D95C4E3C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7F79732-CAAF-9C40-8C73-2A7E4633EB8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F1FB82D-4DD9-C642-A7CA-792A15FAB0D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F206A11-A1E8-0641-89BF-EF22E9F7717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9A6BD72-1C9D-774F-880C-E81D70A451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D0F54A-26C2-B444-B74F-2302A4DFA6FF}" type="datetimeFigureOut">
              <a:rPr lang="en-US" smtClean="0"/>
              <a:t>5/21/18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982D630-8DC8-5E43-AB29-7F7466D8FB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2AE88EE-B638-8548-BFC2-E004099457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CF4BB-062E-5347-9B3B-FA72FBF64E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6055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C837D4-69C3-F649-9A20-FD9BE0B01D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2BE5FAF-ED0F-934F-AC6A-5686D87EEF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D0F54A-26C2-B444-B74F-2302A4DFA6FF}" type="datetimeFigureOut">
              <a:rPr lang="en-US" smtClean="0"/>
              <a:t>5/21/18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2110702-C4E7-1E41-9FF5-885235D746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52A71E7-51CF-2446-A8D8-1CE534C62B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CF4BB-062E-5347-9B3B-FA72FBF64E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43084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BA527FB-FF6B-F84D-B034-90559653D3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D0F54A-26C2-B444-B74F-2302A4DFA6FF}" type="datetimeFigureOut">
              <a:rPr lang="en-US" smtClean="0"/>
              <a:t>5/21/18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8BD56DD-E63D-6B45-9166-54AD007840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EE96C4F-66D3-BD4E-AA83-1DBA67F64C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CF4BB-062E-5347-9B3B-FA72FBF64E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43856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18FBCF-0F26-2C4C-9354-DBE5827793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8064196-847B-7747-AE64-3B696DCDA6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76CD92B-1A5A-2747-B151-DFC594810F2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63D14AB-D0F2-5840-92D6-257670CE32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D0F54A-26C2-B444-B74F-2302A4DFA6FF}" type="datetimeFigureOut">
              <a:rPr lang="en-US" smtClean="0"/>
              <a:t>5/21/18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7980A59-4661-1B46-B334-4F80E9560A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8D9192D-05BE-9048-AB51-1B20B1F090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CF4BB-062E-5347-9B3B-FA72FBF64E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53989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E8D01B-6A00-EB4C-9E55-E059E5817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A228522-6B6B-8E46-9A3B-A0FB165B7EE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383937E-83DD-8B46-8B48-70A18E04FD8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4BD53FA-DB16-284F-A161-1AD5C3F0ED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D0F54A-26C2-B444-B74F-2302A4DFA6FF}" type="datetimeFigureOut">
              <a:rPr lang="en-US" smtClean="0"/>
              <a:t>5/21/18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47053E6-369B-934F-BBCB-45444744DB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B15AE56-D1EE-A44E-BE8A-29DE08100A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CF4BB-062E-5347-9B3B-FA72FBF64E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04142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0A42B1C-0318-A346-9033-31D9ABC6A6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29AC15A-BC12-8B40-B681-84901E69503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A158484-38FE-5242-873B-6B6E2B28A6A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D0F54A-26C2-B444-B74F-2302A4DFA6FF}" type="datetimeFigureOut">
              <a:rPr lang="en-US" smtClean="0"/>
              <a:t>5/21/18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1A9B5BC-6873-8E4A-940D-3F601E63150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F48FACC-8018-4345-8BA0-6950A5791A6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4CF4BB-062E-5347-9B3B-FA72FBF64E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99631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jpe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63F20717-140E-5B46-970A-009C2CC63F77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0" y="0"/>
            <a:ext cx="12192472" cy="6858000"/>
          </a:xfrm>
          <a:prstGeom prst="rect">
            <a:avLst/>
          </a:prstGeom>
        </p:spPr>
      </p:pic>
      <p:sp>
        <p:nvSpPr>
          <p:cNvPr id="22" name="Rectangle 21"/>
          <p:cNvSpPr/>
          <p:nvPr/>
        </p:nvSpPr>
        <p:spPr>
          <a:xfrm>
            <a:off x="6896478" y="6453"/>
            <a:ext cx="4442694" cy="6858000"/>
          </a:xfrm>
          <a:prstGeom prst="rect">
            <a:avLst/>
          </a:prstGeom>
          <a:solidFill>
            <a:schemeClr val="tx1">
              <a:alpha val="7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ln>
                <a:solidFill>
                  <a:schemeClr val="bg1">
                    <a:lumMod val="65000"/>
                  </a:schemeClr>
                </a:solidFill>
              </a:ln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735767" y="1781743"/>
            <a:ext cx="4021763" cy="138499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492485"/>
            <a:r>
              <a:rPr lang="en-NZ" dirty="0">
                <a:solidFill>
                  <a:schemeClr val="bg1"/>
                </a:solidFill>
                <a:latin typeface="Gotham Medium" pitchFamily="2" charset="0"/>
                <a:cs typeface="Gotham Medium" pitchFamily="2" charset="0"/>
              </a:rPr>
              <a:t>New Zealanders are known for doing the right thing, even when nobody is looking. That makes us the partners you’ve been looking for. </a:t>
            </a:r>
          </a:p>
        </p:txBody>
      </p:sp>
      <p:sp>
        <p:nvSpPr>
          <p:cNvPr id="14" name="Rectangle 13"/>
          <p:cNvSpPr/>
          <p:nvPr/>
        </p:nvSpPr>
        <p:spPr>
          <a:xfrm>
            <a:off x="720000" y="346300"/>
            <a:ext cx="6754226" cy="128240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R="3080">
              <a:lnSpc>
                <a:spcPts val="5000"/>
              </a:lnSpc>
            </a:pPr>
            <a:r>
              <a:rPr lang="en-US" sz="4800" b="1" dirty="0">
                <a:solidFill>
                  <a:srgbClr val="0A56A4"/>
                </a:solidFill>
                <a:latin typeface="Gotham Ultra" pitchFamily="2" charset="0"/>
                <a:cs typeface="Gotham Ultra" pitchFamily="2" charset="0"/>
              </a:rPr>
              <a:t>OPEN, TRUSTED, STABLE</a:t>
            </a:r>
          </a:p>
        </p:txBody>
      </p:sp>
      <p:sp>
        <p:nvSpPr>
          <p:cNvPr id="32" name="object 12"/>
          <p:cNvSpPr txBox="1"/>
          <p:nvPr/>
        </p:nvSpPr>
        <p:spPr>
          <a:xfrm>
            <a:off x="7390995" y="6119505"/>
            <a:ext cx="3732073" cy="36933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3080"/>
            <a:r>
              <a:rPr lang="en-US" sz="800" i="1" dirty="0">
                <a:solidFill>
                  <a:srgbClr val="FFFFFF"/>
                </a:solidFill>
                <a:latin typeface="Arial"/>
                <a:cs typeface="Arial"/>
              </a:rPr>
              <a:t>1. </a:t>
            </a:r>
            <a:r>
              <a:rPr lang="en-NZ" sz="800" i="1" dirty="0">
                <a:solidFill>
                  <a:srgbClr val="FFFFFF"/>
                </a:solidFill>
                <a:latin typeface="Arial"/>
                <a:cs typeface="Arial"/>
              </a:rPr>
              <a:t>Source: Doing Business Index, The World Bank, 2018</a:t>
            </a:r>
            <a:endParaRPr lang="en-NZ" sz="800" dirty="0">
              <a:latin typeface="Arial"/>
              <a:cs typeface="Arial"/>
            </a:endParaRPr>
          </a:p>
          <a:p>
            <a:pPr marR="3080"/>
            <a:r>
              <a:rPr lang="en-US" sz="800" i="1" dirty="0">
                <a:solidFill>
                  <a:srgbClr val="FFFFFF"/>
                </a:solidFill>
                <a:latin typeface="Arial"/>
                <a:cs typeface="Arial"/>
              </a:rPr>
              <a:t>2. </a:t>
            </a:r>
            <a:r>
              <a:rPr lang="en-NZ" sz="800" i="1" dirty="0">
                <a:solidFill>
                  <a:srgbClr val="FFFFFF"/>
                </a:solidFill>
                <a:latin typeface="Arial"/>
                <a:cs typeface="Arial"/>
              </a:rPr>
              <a:t>Source: Corruption Perceptions Index, 2017</a:t>
            </a:r>
          </a:p>
          <a:p>
            <a:pPr marR="3080"/>
            <a:r>
              <a:rPr lang="en-NZ" sz="800" i="1" dirty="0">
                <a:solidFill>
                  <a:srgbClr val="FFFFFF"/>
                </a:solidFill>
                <a:latin typeface="Arial"/>
                <a:cs typeface="Arial"/>
              </a:rPr>
              <a:t>3. Source: ITU Global Cybersecurity Index, 2017</a:t>
            </a:r>
            <a:endParaRPr lang="en-NZ" sz="800" dirty="0">
              <a:latin typeface="Arial"/>
              <a:cs typeface="Arial"/>
            </a:endParaRPr>
          </a:p>
        </p:txBody>
      </p:sp>
      <p:pic>
        <p:nvPicPr>
          <p:cNvPr id="34" name="Picture 33">
            <a:extLst>
              <a:ext uri="{FF2B5EF4-FFF2-40B4-BE49-F238E27FC236}">
                <a16:creationId xmlns:a16="http://schemas.microsoft.com/office/drawing/2014/main" id="{284E70FF-BC8E-CC48-8455-379186F2C532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60033" y="5541658"/>
            <a:ext cx="4179139" cy="598995"/>
          </a:xfrm>
          <a:prstGeom prst="rect">
            <a:avLst/>
          </a:prstGeom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id="{E0EE214D-B526-3445-B6C6-8E179B47CD1F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60033" y="3858201"/>
            <a:ext cx="4179139" cy="598995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1A8C9BDA-8226-E843-8B2E-74E5EA133CCC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60033" y="2174744"/>
            <a:ext cx="4179139" cy="598995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843FDF04-3F78-6642-98F2-4C9C4E454556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8584" y="5355353"/>
            <a:ext cx="1233685" cy="1412903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7D931763-B4CB-D34C-9404-F37F56C42043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biLevel thresh="2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67303" y="1721022"/>
            <a:ext cx="2462069" cy="552163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B4AACAB8-8D9C-0541-84C3-6B94F5FCED5F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biLevel thresh="2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67013" y="3339196"/>
            <a:ext cx="2433331" cy="644400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F371981A-C308-9543-BF6C-BCABF5583C39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biLevel thresh="2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12050" y="5035043"/>
            <a:ext cx="2762048" cy="64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820515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3281</TotalTime>
  <Words>217</Words>
  <Application>Microsoft Macintosh PowerPoint</Application>
  <PresentationFormat>Widescreen</PresentationFormat>
  <Paragraphs>17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Calibri</vt:lpstr>
      <vt:lpstr>Calibri Light</vt:lpstr>
      <vt:lpstr>Gotham Medium</vt:lpstr>
      <vt:lpstr>Gotham Ultra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16.0013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Neil Patton -AKL</dc:creator>
  <cp:lastModifiedBy>Neil Patton -AKL</cp:lastModifiedBy>
  <cp:revision>22</cp:revision>
  <dcterms:created xsi:type="dcterms:W3CDTF">2018-05-18T22:01:02Z</dcterms:created>
  <dcterms:modified xsi:type="dcterms:W3CDTF">2018-05-21T04:44:06Z</dcterms:modified>
</cp:coreProperties>
</file>